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9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1705C-8327-1858-F531-B185B98347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0D4416-AD07-18BD-AD3E-6A6DD43FE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18974-FDA6-9762-B217-DBEBFEC26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5EA39-EF8F-779E-9A55-5BF4D4C41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16044-32BF-8C6D-2774-1742A214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67483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7A0AA-D3C1-5FE9-16D3-7696ABEB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FDF6CD-203D-EB1B-0361-86FB009F24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C249B-2360-EE9D-AB94-700F4A8B3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C0C05-B59E-AF4C-7EAD-405585024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62A40-711E-321F-7BA3-669F3D876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18704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9FF19A-BDB9-4A3A-CCD7-EDEB204FF4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77AAF-C338-DDEE-3D0C-A5B1391AC4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E6957-5DF3-544B-B74E-C75043172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68163-33CB-CA40-D873-53AD6F3CE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FE481-63A2-5A66-F898-0A4F0962A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88754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072A9-0B31-908C-8877-C2AAE33B2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CB8A1-8300-8FE9-BC52-B60635828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C9BB3-46F8-BFC2-5210-9E4AB3521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7CD81-8766-7DBD-40C8-5709AEBF4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FF307-5DD0-3A63-40A1-30D1189D1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02538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8B545-4EA9-E96A-8FAB-AE455A0B9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D6710C-7FDF-B4FA-47DB-DE512E7BF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95E12-916A-A156-F459-B96FBF59D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7453E-5AC0-959E-0286-DDF2C0511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8A3DB4-CE9E-6BF2-B3F1-34361FF06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0985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15DD7-727C-6877-8C6B-DA6C2DD4F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E98F4-4C4E-8347-3916-C491A6DAE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E2A5A5-7CDF-005E-BAA6-06AD5191D7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F32A59-970F-CCE6-EB35-1A4793552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5631A-4492-FECE-F500-23244B7C8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DACDD-7BDE-CD03-2B28-72656FE17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77201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B7A9E-B0DD-79D6-1D59-EC358E59F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58BA08-B440-B540-7A98-D8ED419FC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B9AB30-488F-06D3-5894-A3EB34AF62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D026F6-C422-2B3D-35BF-717F87CA76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7C5A9C-2231-5190-91BC-9DB40D38AB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71F762-8C00-D2E1-62B8-90B2DCCB4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5C59E5-7EAC-F870-A3FD-C8D788A90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18E9E7-3178-7FF4-7DB8-66185B2AE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22156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746E7-94CC-4836-FF1B-34E90BE0A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90860E-AE45-6DC2-DC35-1C40B76BF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503AE9-C242-5543-B405-40B672212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61CBA-4EA3-39C0-1A87-5566A3707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22429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54BD75-37C6-3ADB-4F60-1A8043121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1B164F-8C72-3EF3-7E57-F56D24DCB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0625A-948A-EBC9-332E-407CB1B97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2581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03F64-8831-10BE-98FC-6689A9DEE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01ADF-83DD-25F6-2FAF-722C86CA9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D8FFB1-CA67-C990-7995-F2CC468630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AD19F1-8332-EB51-F884-F3FA9F479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12DD3B-4C42-222A-BC24-B2EA451FA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759AD0-18D1-2856-3C1A-E4C21052C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65492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5E81C-8AA3-5F79-A390-4C9C3E083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C781A1-42A8-1F7C-3A97-584B730270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2A4BC2-C72E-5E80-1DD2-8DF5EDBEA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38189-7E9C-5518-3FE6-099C3CC8E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CA72DA-BBE8-32C9-1E6C-9345DF133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D19087-FCD7-B611-FF98-24E76E237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17138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9B8AE2-D38C-523E-9CE2-5D6AE0052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2EC577-5C90-32E8-03AB-529AE32AD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7F0FC-996A-7212-42EB-89B8204461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430B0F-688E-4454-8FE1-5CCF97DF946F}" type="datetimeFigureOut">
              <a:rPr lang="LID4096" smtClean="0"/>
              <a:t>08/17/2024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07FB2-6FC8-6A5E-7FB3-21BF0AE952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4C113-4341-36CC-6213-00E86CAFD1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B1AB78-D8D4-4762-8307-D3A1EA3834B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30121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abi84lnjNV4?feature=oembe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EqQl-JQxToE?feature=oembe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932495F0-C5CB-4823-AE70-EED61EBAB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811C28-8E6C-A512-EAF8-48213C026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1183" y="1143000"/>
            <a:ext cx="4846320" cy="2898648"/>
          </a:xfrm>
        </p:spPr>
        <p:txBody>
          <a:bodyPr>
            <a:normAutofit/>
          </a:bodyPr>
          <a:lstStyle/>
          <a:p>
            <a:r>
              <a:rPr lang="en-US" sz="4600" dirty="0"/>
              <a:t>Achieving  Human  Level  Competitive  Robot  Table  Tennis</a:t>
            </a:r>
            <a:endParaRPr lang="LID4096" sz="4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E50EAD-E4C8-5387-1A02-E0A8D326D0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8066" y="5522976"/>
            <a:ext cx="4846320" cy="1335024"/>
          </a:xfrm>
        </p:spPr>
        <p:txBody>
          <a:bodyPr>
            <a:normAutofit/>
          </a:bodyPr>
          <a:lstStyle/>
          <a:p>
            <a:r>
              <a:rPr lang="en-CA" sz="1600" b="1" i="0" dirty="0" err="1">
                <a:effectLst/>
                <a:latin typeface="DM Sans" pitchFamily="2" charset="0"/>
              </a:rPr>
              <a:t>Arxiv</a:t>
            </a:r>
            <a:r>
              <a:rPr lang="en-CA" sz="1600" b="1" i="0" dirty="0">
                <a:effectLst/>
                <a:latin typeface="DM Sans" pitchFamily="2" charset="0"/>
              </a:rPr>
              <a:t> – Aug 2024</a:t>
            </a:r>
            <a:endParaRPr lang="LID4096" sz="1600" dirty="0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CB8B9C25-D80D-48EC-B83A-231219A80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82975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601CC70B-8875-45A1-8AFD-7D546E3C0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897" y="4177748"/>
            <a:ext cx="4824407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20240817-2329-53.3556267">
            <a:hlinkClick r:id="" action="ppaction://media"/>
            <a:extLst>
              <a:ext uri="{FF2B5EF4-FFF2-40B4-BE49-F238E27FC236}">
                <a16:creationId xmlns:a16="http://schemas.microsoft.com/office/drawing/2014/main" id="{228BC858-F2E7-36C6-B1E6-152F38314B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48087" y="625683"/>
            <a:ext cx="4539830" cy="5639543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64B3E42-88AB-BB62-8DA2-56A004F8B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1183" y="4041648"/>
            <a:ext cx="4887767" cy="1014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563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1F2C5-4218-CA26-B16C-E18851CD2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Demonstrations</a:t>
            </a:r>
          </a:p>
        </p:txBody>
      </p:sp>
      <p:pic>
        <p:nvPicPr>
          <p:cNvPr id="4" name="Online Media 3" title="Demonstrations - Achieving human level competitive robot table tennis">
            <a:hlinkClick r:id="" action="ppaction://media"/>
            <a:extLst>
              <a:ext uri="{FF2B5EF4-FFF2-40B4-BE49-F238E27FC236}">
                <a16:creationId xmlns:a16="http://schemas.microsoft.com/office/drawing/2014/main" id="{84DC8B73-5C0C-F5C5-AB18-C4D4167DFDBE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97219" y="1684752"/>
            <a:ext cx="8397562" cy="474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756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1F2C5-4218-CA26-B16C-E18851CD2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Highlights</a:t>
            </a:r>
          </a:p>
        </p:txBody>
      </p:sp>
      <p:pic>
        <p:nvPicPr>
          <p:cNvPr id="6" name="Online Media 5" title="Some highlights - Achieving human level competitive robot table tennis">
            <a:hlinkClick r:id="" action="ppaction://media"/>
            <a:extLst>
              <a:ext uri="{FF2B5EF4-FFF2-40B4-BE49-F238E27FC236}">
                <a16:creationId xmlns:a16="http://schemas.microsoft.com/office/drawing/2014/main" id="{2184B9B5-AD92-0D83-17DB-D829E7D2C61A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07328" y="1675227"/>
            <a:ext cx="777734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287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E10FB-2D7F-3420-B11E-CFAFCF36D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823" y="261813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319826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4E14E-3277-DEF2-EBAB-310078A51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Motivation</a:t>
            </a:r>
            <a:endParaRPr lang="LID4096" dirty="0"/>
          </a:p>
        </p:txBody>
      </p:sp>
      <p:pic>
        <p:nvPicPr>
          <p:cNvPr id="4" name="20240817-2329-53.3556267">
            <a:hlinkClick r:id="" action="ppaction://media"/>
            <a:extLst>
              <a:ext uri="{FF2B5EF4-FFF2-40B4-BE49-F238E27FC236}">
                <a16:creationId xmlns:a16="http://schemas.microsoft.com/office/drawing/2014/main" id="{32779233-C1C1-CF9D-28E6-EFACC18D89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48087" y="625683"/>
            <a:ext cx="4539830" cy="5639543"/>
          </a:xfrm>
          <a:prstGeom prst="rect">
            <a:avLst/>
          </a:prstGeom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8DC47EE1-6743-7A6C-E0E6-FDA4AA6FEF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747558"/>
            <a:ext cx="4968711" cy="4011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Challenges human-level accuracy, speed, and adaptability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Requires complex skills and strategy, unlike purely strategic games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Demonstrates: 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High-speed motion 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precision 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Strategic decision-making 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LID4096" altLang="LID4096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Advanced system design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Enables direct human-robot competition </a:t>
            </a:r>
          </a:p>
        </p:txBody>
      </p:sp>
    </p:spTree>
    <p:extLst>
      <p:ext uri="{BB962C8B-B14F-4D97-AF65-F5344CB8AC3E}">
        <p14:creationId xmlns:p14="http://schemas.microsoft.com/office/powerpoint/2010/main" val="1684722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17C08-B31C-D60A-5FB3-A60F334EA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72926"/>
          </a:xfrm>
        </p:spPr>
        <p:txBody>
          <a:bodyPr/>
          <a:lstStyle/>
          <a:p>
            <a:pPr algn="ctr"/>
            <a:r>
              <a:rPr lang="en-CA" dirty="0"/>
              <a:t>Overview</a:t>
            </a:r>
            <a:endParaRPr lang="LID4096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E4F37-74ED-0F5A-CB14-C2929A80EC45}"/>
              </a:ext>
            </a:extLst>
          </p:cNvPr>
          <p:cNvSpPr txBox="1"/>
          <p:nvPr/>
        </p:nvSpPr>
        <p:spPr>
          <a:xfrm>
            <a:off x="3301541" y="714385"/>
            <a:ext cx="6094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212121"/>
                </a:solidFill>
                <a:latin typeface="DM Sans" pitchFamily="2" charset="0"/>
              </a:rPr>
              <a:t>C</a:t>
            </a:r>
            <a:r>
              <a:rPr lang="en-US" sz="1800" dirty="0">
                <a:solidFill>
                  <a:srgbClr val="212121"/>
                </a:solidFill>
                <a:effectLst/>
                <a:latin typeface="DM Sans" pitchFamily="2" charset="0"/>
              </a:rPr>
              <a:t>ompetitive play at human level and a robot agent that humans enjoy playing with</a:t>
            </a:r>
          </a:p>
        </p:txBody>
      </p:sp>
      <p:pic>
        <p:nvPicPr>
          <p:cNvPr id="16" name="TableTennis06-ezgif.com-gif-to-mp4-converter (1)">
            <a:hlinkClick r:id="" action="ppaction://media"/>
            <a:extLst>
              <a:ext uri="{FF2B5EF4-FFF2-40B4-BE49-F238E27FC236}">
                <a16:creationId xmlns:a16="http://schemas.microsoft.com/office/drawing/2014/main" id="{29C2E5D6-9C78-6D7A-7A52-9CAD6A9257C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8725" y="1825625"/>
            <a:ext cx="7192963" cy="4351338"/>
          </a:xfrm>
        </p:spPr>
      </p:pic>
    </p:spTree>
    <p:extLst>
      <p:ext uri="{BB962C8B-B14F-4D97-AF65-F5344CB8AC3E}">
        <p14:creationId xmlns:p14="http://schemas.microsoft.com/office/powerpoint/2010/main" val="1206243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7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B63E0-69F4-820E-6A2B-90A610544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Contributions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1CE42-57DE-F45C-0B35-F34DD19F09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336854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2400" dirty="0"/>
              <a:t>A </a:t>
            </a:r>
            <a:r>
              <a:rPr lang="en-US" sz="2400" b="1" dirty="0"/>
              <a:t>hierarchical</a:t>
            </a:r>
            <a:r>
              <a:rPr lang="en-US" sz="2400" dirty="0"/>
              <a:t> and </a:t>
            </a:r>
            <a:r>
              <a:rPr lang="en-US" sz="2400" b="1" dirty="0"/>
              <a:t>modular</a:t>
            </a:r>
            <a:r>
              <a:rPr lang="en-US" sz="2400" dirty="0"/>
              <a:t> policy architecture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2400" dirty="0"/>
              <a:t> Techniques to enable </a:t>
            </a:r>
            <a:r>
              <a:rPr lang="en-US" sz="2400" b="1" dirty="0"/>
              <a:t>zero-shot sim-to-real </a:t>
            </a:r>
            <a:r>
              <a:rPr lang="en-US" sz="2400" dirty="0"/>
              <a:t>including an iterative approach to defining the training task distribution that is grounded in the real-world 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2400" dirty="0"/>
              <a:t> Real time </a:t>
            </a:r>
            <a:r>
              <a:rPr lang="en-US" sz="2400" b="1" dirty="0"/>
              <a:t>adaptation to unseen opponents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r>
              <a:rPr lang="en-US" sz="2400" dirty="0"/>
              <a:t> A </a:t>
            </a:r>
            <a:r>
              <a:rPr lang="en-US" sz="2400" b="1" dirty="0"/>
              <a:t>user-study</a:t>
            </a:r>
            <a:r>
              <a:rPr lang="en-US" sz="2400" dirty="0"/>
              <a:t> to test our model playing actual matches against </a:t>
            </a:r>
            <a:r>
              <a:rPr lang="en-US" sz="2400" b="1" dirty="0"/>
              <a:t>unseen humans</a:t>
            </a:r>
            <a:r>
              <a:rPr lang="en-US" sz="2400" dirty="0"/>
              <a:t> in physical environments</a:t>
            </a:r>
            <a:endParaRPr lang="LID4096" sz="2400" dirty="0"/>
          </a:p>
        </p:txBody>
      </p:sp>
    </p:spTree>
    <p:extLst>
      <p:ext uri="{BB962C8B-B14F-4D97-AF65-F5344CB8AC3E}">
        <p14:creationId xmlns:p14="http://schemas.microsoft.com/office/powerpoint/2010/main" val="3626567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8E3E4-6023-422E-7F15-E7E0F3423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75" y="136525"/>
            <a:ext cx="10515600" cy="800271"/>
          </a:xfrm>
        </p:spPr>
        <p:txBody>
          <a:bodyPr/>
          <a:lstStyle/>
          <a:p>
            <a:r>
              <a:rPr lang="en-CA" dirty="0"/>
              <a:t>Methodology</a:t>
            </a:r>
            <a:endParaRPr lang="LID4096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42CCD4-2425-079D-CC3D-BCB7AB05B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50746"/>
            <a:ext cx="10515600" cy="600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546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8E3E4-6023-422E-7F15-E7E0F3423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75" y="136525"/>
            <a:ext cx="10515600" cy="800271"/>
          </a:xfrm>
        </p:spPr>
        <p:txBody>
          <a:bodyPr/>
          <a:lstStyle/>
          <a:p>
            <a:r>
              <a:rPr lang="en-CA" dirty="0"/>
              <a:t>Methodology</a:t>
            </a:r>
            <a:endParaRPr lang="LID409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6C0921-8EE5-42AA-E4CE-AF030264D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061" y="882821"/>
            <a:ext cx="5501877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52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8E3E4-6023-422E-7F15-E7E0F3423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pic>
        <p:nvPicPr>
          <p:cNvPr id="5" name="Picture 4" descr="A comparison of a graph&#10;&#10;Description automatically generated with medium confidence">
            <a:extLst>
              <a:ext uri="{FF2B5EF4-FFF2-40B4-BE49-F238E27FC236}">
                <a16:creationId xmlns:a16="http://schemas.microsoft.com/office/drawing/2014/main" id="{E3670EDC-4615-2169-C8D3-B88A0E2F0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220" y="2255109"/>
            <a:ext cx="10717559" cy="43941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A6E683-88D6-328E-C0E5-DF7BFD5F2A28}"/>
              </a:ext>
            </a:extLst>
          </p:cNvPr>
          <p:cNvSpPr txBox="1"/>
          <p:nvPr/>
        </p:nvSpPr>
        <p:spPr>
          <a:xfrm>
            <a:off x="2287577" y="1517715"/>
            <a:ext cx="7748833" cy="884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12121"/>
                </a:solidFill>
                <a:effectLst/>
                <a:latin typeface="DM Sans" pitchFamily="2" charset="0"/>
              </a:rPr>
              <a:t>Total matches : 29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12121"/>
                </a:solidFill>
                <a:effectLst/>
                <a:latin typeface="DM Sans" pitchFamily="2" charset="0"/>
              </a:rPr>
              <a:t>Skill levels: beginner, intermediate,  advanced,  and  advanced+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53454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8E3E4-6023-422E-7F15-E7E0F3423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Human Perception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701953-223A-2313-64F6-91DCD948B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585" y="2005165"/>
            <a:ext cx="1027883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380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8E3E4-6023-422E-7F15-E7E0F3423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Limitations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B78769-2737-74E4-D48A-814E396C7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914" y="3429000"/>
            <a:ext cx="8216171" cy="31005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4412F5-C8EB-9208-9258-A9543930E0EE}"/>
              </a:ext>
            </a:extLst>
          </p:cNvPr>
          <p:cNvSpPr txBox="1"/>
          <p:nvPr/>
        </p:nvSpPr>
        <p:spPr>
          <a:xfrm>
            <a:off x="2902914" y="1758441"/>
            <a:ext cx="6386169" cy="1300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Weak in handling underspin due to difficulty of: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12121"/>
                </a:solidFill>
                <a:effectLst/>
                <a:latin typeface="DM Sans" pitchFamily="2" charset="0"/>
              </a:rPr>
              <a:t>Handling low balls to avoid collision with the table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12121"/>
                </a:solidFill>
                <a:latin typeface="DM Sans" pitchFamily="2" charset="0"/>
              </a:rPr>
              <a:t>D</a:t>
            </a:r>
            <a:r>
              <a:rPr lang="en-US" b="0" i="0" dirty="0">
                <a:solidFill>
                  <a:srgbClr val="212121"/>
                </a:solidFill>
                <a:effectLst/>
                <a:latin typeface="DM Sans" pitchFamily="2" charset="0"/>
              </a:rPr>
              <a:t>etermining ball spin in real time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173493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163</Words>
  <Application>Microsoft Office PowerPoint</Application>
  <PresentationFormat>Widescreen</PresentationFormat>
  <Paragraphs>31</Paragraphs>
  <Slides>12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DM Sans</vt:lpstr>
      <vt:lpstr>Office Theme</vt:lpstr>
      <vt:lpstr>Achieving  Human  Level  Competitive  Robot  Table  Tennis</vt:lpstr>
      <vt:lpstr>Motivation</vt:lpstr>
      <vt:lpstr>Overview</vt:lpstr>
      <vt:lpstr>Contributions</vt:lpstr>
      <vt:lpstr>Methodology</vt:lpstr>
      <vt:lpstr>Methodology</vt:lpstr>
      <vt:lpstr>Results</vt:lpstr>
      <vt:lpstr>Human Perception</vt:lpstr>
      <vt:lpstr>Limitations</vt:lpstr>
      <vt:lpstr>Demonstrations</vt:lpstr>
      <vt:lpstr>Highlights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Muhammad Gohar Javed</dc:creator>
  <cp:lastModifiedBy>Muhammad Gohar Javed</cp:lastModifiedBy>
  <cp:revision>5</cp:revision>
  <dcterms:created xsi:type="dcterms:W3CDTF">2024-08-17T22:39:12Z</dcterms:created>
  <dcterms:modified xsi:type="dcterms:W3CDTF">2024-08-18T00:31:52Z</dcterms:modified>
</cp:coreProperties>
</file>

<file path=docProps/thumbnail.jpeg>
</file>